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56" r:id="rId3"/>
    <p:sldId id="259" r:id="rId4"/>
    <p:sldId id="355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7" r:id="rId13"/>
    <p:sldId id="368" r:id="rId14"/>
    <p:sldId id="371" r:id="rId15"/>
    <p:sldId id="366" r:id="rId16"/>
    <p:sldId id="372" r:id="rId17"/>
    <p:sldId id="373" r:id="rId18"/>
    <p:sldId id="374" r:id="rId19"/>
    <p:sldId id="357" r:id="rId20"/>
    <p:sldId id="358" r:id="rId21"/>
    <p:sldId id="375" r:id="rId22"/>
    <p:sldId id="376" r:id="rId23"/>
    <p:sldId id="377" r:id="rId24"/>
    <p:sldId id="378" r:id="rId25"/>
    <p:sldId id="379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77" d="100"/>
          <a:sy n="77" d="100"/>
        </p:scale>
        <p:origin x="10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20F7A-BCD2-4584-8514-4BC517571BE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B4FB-6B4B-416D-BABD-22D6D6E51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 2.9.2020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FCA0-BC1E-44E9-8354-18E91E03F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hrh/resources/framework_action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/>
            </a:r>
            <a:br>
              <a:rPr lang="en-US" b="1" dirty="0">
                <a:solidFill>
                  <a:srgbClr val="3333CC"/>
                </a:solidFill>
              </a:rPr>
            </a:br>
            <a:r>
              <a:rPr lang="en-US" b="1" dirty="0">
                <a:solidFill>
                  <a:srgbClr val="3333CC"/>
                </a:solidFill>
              </a:rPr>
              <a:t>INTER-PROFESSIONAL EDUCATION</a:t>
            </a:r>
            <a:br>
              <a:rPr lang="en-US" b="1" dirty="0">
                <a:solidFill>
                  <a:srgbClr val="3333CC"/>
                </a:solidFill>
              </a:rPr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854947" y="6377139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Rector Prof. </a:t>
            </a:r>
            <a:r>
              <a:rPr lang="en-US" b="1" dirty="0" err="1">
                <a:solidFill>
                  <a:srgbClr val="7030A0"/>
                </a:solidFill>
              </a:rPr>
              <a:t>Khin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Maung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Lwin</a:t>
            </a:r>
            <a:endParaRPr lang="en-MY" b="1" dirty="0">
              <a:solidFill>
                <a:srgbClr val="7030A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1791" y="6370637"/>
            <a:ext cx="1206747" cy="365125"/>
          </a:xfrm>
        </p:spPr>
        <p:txBody>
          <a:bodyPr/>
          <a:lstStyle/>
          <a:p>
            <a:r>
              <a:rPr lang="en-US" sz="1600" b="1" smtClean="0">
                <a:solidFill>
                  <a:srgbClr val="0070C0"/>
                </a:solidFill>
              </a:rPr>
              <a:t>    2.9.2020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54947" y="6356350"/>
            <a:ext cx="2831853" cy="365125"/>
          </a:xfrm>
        </p:spPr>
        <p:txBody>
          <a:bodyPr/>
          <a:lstStyle/>
          <a:p>
            <a:fld id="{6418FCA0-BC1E-44E9-8354-18E91E03FCB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153400" cy="477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Learners acquisition of knowledge/skills e.g. enhanced understanding of role and responsibility, improved knowledge of the nature of multidisciplinary teamwork</a:t>
            </a:r>
          </a:p>
          <a:p>
            <a:r>
              <a:rPr lang="en-US" dirty="0"/>
              <a:t>Learners’ behavioral change e.g. practitioners could work  together as an effective </a:t>
            </a:r>
            <a:r>
              <a:rPr lang="en-US" dirty="0" err="1"/>
              <a:t>interprofessional</a:t>
            </a:r>
            <a:r>
              <a:rPr lang="en-US" dirty="0"/>
              <a:t> tem  e.g. CICS29 (</a:t>
            </a:r>
            <a:r>
              <a:rPr lang="en-US" dirty="0" err="1"/>
              <a:t>Chibalnterprofessional</a:t>
            </a:r>
            <a:r>
              <a:rPr lang="en-US" dirty="0"/>
              <a:t>  Competency Scale).</a:t>
            </a:r>
          </a:p>
        </p:txBody>
      </p:sp>
    </p:spTree>
    <p:extLst>
      <p:ext uri="{BB962C8B-B14F-4D97-AF65-F5344CB8AC3E}">
        <p14:creationId xmlns:p14="http://schemas.microsoft.com/office/powerpoint/2010/main" val="329544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organizational practice e.g. referral  practices, documentation of patient records, reduced cost</a:t>
            </a:r>
          </a:p>
          <a:p>
            <a:r>
              <a:rPr lang="en-US" dirty="0"/>
              <a:t>Benefits to patients/clients e.g. reduction of infectious rate, patient satisfaction, reduced length of stay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2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of Integrated Assessment Map for Core Competencies for Four Years(</a:t>
            </a:r>
            <a:r>
              <a:rPr lang="en-US" b="1" dirty="0" err="1"/>
              <a:t>IPE,Draft</a:t>
            </a:r>
            <a:r>
              <a:rPr lang="en-US" b="1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17890"/>
              </p:ext>
            </p:extLst>
          </p:nvPr>
        </p:nvGraphicFramePr>
        <p:xfrm>
          <a:off x="457200" y="24384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5002237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140199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353282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554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43966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 of core competency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IPE Activities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1.Ethics &amp; Shared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-Individual</a:t>
                      </a:r>
                      <a:r>
                        <a:rPr lang="en-US" baseline="0" dirty="0"/>
                        <a:t> presentation</a:t>
                      </a:r>
                    </a:p>
                    <a:p>
                      <a:r>
                        <a:rPr lang="en-US" baseline="0" dirty="0"/>
                        <a:t>-Group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Score, Group Interaction ratings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30%,</a:t>
                      </a:r>
                    </a:p>
                    <a:p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Delivery 40%</a:t>
                      </a:r>
                    </a:p>
                    <a:p>
                      <a:r>
                        <a:rPr lang="en-US" baseline="0" dirty="0"/>
                        <a:t>Facilitator Observation</a:t>
                      </a:r>
                    </a:p>
                    <a:p>
                      <a:r>
                        <a:rPr lang="en-US" baseline="0" dirty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0218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1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88" y="593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of Integrated Assessment Map for Core Competencies for Four Years(</a:t>
            </a:r>
            <a:r>
              <a:rPr lang="en-US" b="1" dirty="0" err="1"/>
              <a:t>IPE,Draft</a:t>
            </a:r>
            <a:r>
              <a:rPr lang="en-US" b="1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75768"/>
              </p:ext>
            </p:extLst>
          </p:nvPr>
        </p:nvGraphicFramePr>
        <p:xfrm>
          <a:off x="459290" y="2362200"/>
          <a:ext cx="822751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502">
                  <a:extLst>
                    <a:ext uri="{9D8B030D-6E8A-4147-A177-3AD203B41FA5}">
                      <a16:colId xmlns:a16="http://schemas.microsoft.com/office/drawing/2014/main" val="104162490"/>
                    </a:ext>
                  </a:extLst>
                </a:gridCol>
                <a:gridCol w="1645502">
                  <a:extLst>
                    <a:ext uri="{9D8B030D-6E8A-4147-A177-3AD203B41FA5}">
                      <a16:colId xmlns:a16="http://schemas.microsoft.com/office/drawing/2014/main" val="2159032047"/>
                    </a:ext>
                  </a:extLst>
                </a:gridCol>
                <a:gridCol w="1645502">
                  <a:extLst>
                    <a:ext uri="{9D8B030D-6E8A-4147-A177-3AD203B41FA5}">
                      <a16:colId xmlns:a16="http://schemas.microsoft.com/office/drawing/2014/main" val="3614962741"/>
                    </a:ext>
                  </a:extLst>
                </a:gridCol>
                <a:gridCol w="1645502">
                  <a:extLst>
                    <a:ext uri="{9D8B030D-6E8A-4147-A177-3AD203B41FA5}">
                      <a16:colId xmlns:a16="http://schemas.microsoft.com/office/drawing/2014/main" val="1277845515"/>
                    </a:ext>
                  </a:extLst>
                </a:gridCol>
                <a:gridCol w="1645502">
                  <a:extLst>
                    <a:ext uri="{9D8B030D-6E8A-4147-A177-3AD203B41FA5}">
                      <a16:colId xmlns:a16="http://schemas.microsoft.com/office/drawing/2014/main" val="691890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 of core competency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IPE Activities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Role &amp;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Presentation on Local Health Needs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ePoster</a:t>
                      </a:r>
                      <a:r>
                        <a:rPr lang="en-US" dirty="0"/>
                        <a:t> Presentation,</a:t>
                      </a:r>
                    </a:p>
                    <a:p>
                      <a:r>
                        <a:rPr lang="en-US" dirty="0"/>
                        <a:t>Group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30%,</a:t>
                      </a:r>
                    </a:p>
                    <a:p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Delivery 40%</a:t>
                      </a:r>
                    </a:p>
                    <a:p>
                      <a:r>
                        <a:rPr lang="en-US" baseline="0" dirty="0"/>
                        <a:t>Facilitator Observation</a:t>
                      </a:r>
                    </a:p>
                    <a:p>
                      <a:r>
                        <a:rPr lang="en-US" baseline="0" dirty="0"/>
                        <a:t>30%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3576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5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88" y="593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Integrated Assessment Map for Core Competencies for Four Years(</a:t>
            </a:r>
            <a:r>
              <a:rPr lang="en-US" dirty="0" err="1"/>
              <a:t>IPE,Draft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32773"/>
              </p:ext>
            </p:extLst>
          </p:nvPr>
        </p:nvGraphicFramePr>
        <p:xfrm>
          <a:off x="764088" y="24384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041624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15903204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149627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7784551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91890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 of core competency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IPE Activities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Teams work &amp;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Presentation on Local Health Needs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ePoster</a:t>
                      </a:r>
                      <a:r>
                        <a:rPr lang="en-US" dirty="0"/>
                        <a:t> Presentation,</a:t>
                      </a:r>
                    </a:p>
                    <a:p>
                      <a:r>
                        <a:rPr lang="en-US" dirty="0"/>
                        <a:t>Group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30%,</a:t>
                      </a:r>
                    </a:p>
                    <a:p>
                      <a:r>
                        <a:rPr lang="en-US" dirty="0"/>
                        <a:t>Group</a:t>
                      </a:r>
                      <a:r>
                        <a:rPr lang="en-US" baseline="0" dirty="0"/>
                        <a:t> Delivery 40%</a:t>
                      </a:r>
                    </a:p>
                    <a:p>
                      <a:r>
                        <a:rPr lang="en-US" baseline="0" dirty="0"/>
                        <a:t>Facilitator Observation</a:t>
                      </a:r>
                    </a:p>
                    <a:p>
                      <a:r>
                        <a:rPr lang="en-US" baseline="0" dirty="0"/>
                        <a:t>30%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3576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41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19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of Integrated Assessment Map for Core Competencies for Four Years(</a:t>
            </a:r>
            <a:r>
              <a:rPr lang="en-US" b="1" dirty="0" err="1"/>
              <a:t>IPE,Draft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759411"/>
              </p:ext>
            </p:extLst>
          </p:nvPr>
        </p:nvGraphicFramePr>
        <p:xfrm>
          <a:off x="457200" y="2133600"/>
          <a:ext cx="7924801" cy="425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910">
                  <a:extLst>
                    <a:ext uri="{9D8B030D-6E8A-4147-A177-3AD203B41FA5}">
                      <a16:colId xmlns:a16="http://schemas.microsoft.com/office/drawing/2014/main" val="3149004920"/>
                    </a:ext>
                  </a:extLst>
                </a:gridCol>
                <a:gridCol w="1608648">
                  <a:extLst>
                    <a:ext uri="{9D8B030D-6E8A-4147-A177-3AD203B41FA5}">
                      <a16:colId xmlns:a16="http://schemas.microsoft.com/office/drawing/2014/main" val="1027184741"/>
                    </a:ext>
                  </a:extLst>
                </a:gridCol>
                <a:gridCol w="1429910">
                  <a:extLst>
                    <a:ext uri="{9D8B030D-6E8A-4147-A177-3AD203B41FA5}">
                      <a16:colId xmlns:a16="http://schemas.microsoft.com/office/drawing/2014/main" val="942244499"/>
                    </a:ext>
                  </a:extLst>
                </a:gridCol>
                <a:gridCol w="1787387">
                  <a:extLst>
                    <a:ext uri="{9D8B030D-6E8A-4147-A177-3AD203B41FA5}">
                      <a16:colId xmlns:a16="http://schemas.microsoft.com/office/drawing/2014/main" val="4089109797"/>
                    </a:ext>
                  </a:extLst>
                </a:gridCol>
                <a:gridCol w="1668946">
                  <a:extLst>
                    <a:ext uri="{9D8B030D-6E8A-4147-A177-3AD203B41FA5}">
                      <a16:colId xmlns:a16="http://schemas.microsoft.com/office/drawing/2014/main" val="1598362175"/>
                    </a:ext>
                  </a:extLst>
                </a:gridCol>
              </a:tblGrid>
              <a:tr h="1037174">
                <a:tc>
                  <a:txBody>
                    <a:bodyPr/>
                    <a:lstStyle/>
                    <a:p>
                      <a:r>
                        <a:rPr lang="en-US" dirty="0"/>
                        <a:t>Year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of core competency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885059"/>
                  </a:ext>
                </a:extLst>
              </a:tr>
              <a:tr h="3215241">
                <a:tc>
                  <a:txBody>
                    <a:bodyPr/>
                    <a:lstStyle/>
                    <a:p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  <a:r>
                        <a:rPr lang="en-US" baseline="0" dirty="0"/>
                        <a:t> Communication 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-Individual Participation,</a:t>
                      </a:r>
                      <a:r>
                        <a:rPr lang="en-US" baseline="0" dirty="0"/>
                        <a:t> Presentation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-ICCAS </a:t>
                      </a:r>
                      <a:r>
                        <a:rPr lang="en-US" baseline="0" dirty="0" err="1"/>
                        <a:t>Interprofessional</a:t>
                      </a:r>
                      <a:r>
                        <a:rPr lang="en-US" baseline="0" dirty="0"/>
                        <a:t> Collaborative Competency Attainment </a:t>
                      </a:r>
                      <a:r>
                        <a:rPr lang="en-US" baseline="0" dirty="0" err="1"/>
                        <a:t>Survery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Assessment 40%,</a:t>
                      </a:r>
                    </a:p>
                    <a:p>
                      <a:r>
                        <a:rPr lang="en-US" dirty="0"/>
                        <a:t>Facilitator’s Assessment</a:t>
                      </a:r>
                    </a:p>
                    <a:p>
                      <a:r>
                        <a:rPr lang="en-US" dirty="0"/>
                        <a:t>40%</a:t>
                      </a:r>
                    </a:p>
                    <a:p>
                      <a:r>
                        <a:rPr lang="en-US" dirty="0"/>
                        <a:t>Self Perception</a:t>
                      </a:r>
                    </a:p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33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15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31813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41220402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99971089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6877890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51541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531788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Year of Course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Assessment of core competency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IPE</a:t>
                      </a:r>
                      <a:r>
                        <a:rPr lang="en-US" baseline="0" dirty="0"/>
                        <a:t>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04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Year2</a:t>
                      </a:r>
                    </a:p>
                    <a:p>
                      <a:r>
                        <a:rPr lang="en-US" dirty="0"/>
                        <a:t>(Norming)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-Role &amp;Responsibilities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  <a:r>
                        <a:rPr lang="en-US" dirty="0" err="1"/>
                        <a:t>Value&amp;Ethics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-Community Survey:</a:t>
                      </a:r>
                    </a:p>
                    <a:p>
                      <a:r>
                        <a:rPr lang="en-US" dirty="0"/>
                        <a:t>Identifying Local</a:t>
                      </a:r>
                    </a:p>
                    <a:p>
                      <a:r>
                        <a:rPr lang="en-US" dirty="0"/>
                        <a:t>Health Needs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-Simulation case based learning on </a:t>
                      </a:r>
                      <a:r>
                        <a:rPr lang="en-US" dirty="0" err="1"/>
                        <a:t>lacal</a:t>
                      </a:r>
                      <a:r>
                        <a:rPr lang="en-US" dirty="0"/>
                        <a:t> health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-Individual participation</a:t>
                      </a:r>
                      <a:r>
                        <a:rPr lang="en-US" baseline="0" dirty="0"/>
                        <a:t> score</a:t>
                      </a:r>
                    </a:p>
                    <a:p>
                      <a:r>
                        <a:rPr lang="en-US" baseline="0" dirty="0"/>
                        <a:t>-Group presentation ratings</a:t>
                      </a:r>
                    </a:p>
                    <a:p>
                      <a:r>
                        <a:rPr lang="en-US" dirty="0"/>
                        <a:t>--Individual participation</a:t>
                      </a:r>
                      <a:r>
                        <a:rPr lang="en-US" baseline="0" dirty="0"/>
                        <a:t> score</a:t>
                      </a:r>
                    </a:p>
                    <a:p>
                      <a:r>
                        <a:rPr lang="en-US" baseline="0" dirty="0"/>
                        <a:t>-Group presentation ratings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30%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Group Delivery 40%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Facilitator’s observation</a:t>
                      </a:r>
                    </a:p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50249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81635"/>
              </p:ext>
            </p:extLst>
          </p:nvPr>
        </p:nvGraphicFramePr>
        <p:xfrm>
          <a:off x="457200" y="1600200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72051947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22377006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553947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175510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75176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of Core Competencies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IPE</a:t>
                      </a:r>
                      <a:r>
                        <a:rPr lang="en-US" baseline="0" dirty="0"/>
                        <a:t>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3</a:t>
                      </a:r>
                    </a:p>
                    <a:p>
                      <a:r>
                        <a:rPr lang="en-US" dirty="0"/>
                        <a:t>(Storming)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-Role &amp; Responsibilities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-Value&amp; Ethics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-Team Building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-Hospital Visit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-Team base study of a national program(TB, Malaria, HIV, Primary &amp; secondary prevention of cervical </a:t>
                      </a:r>
                      <a:r>
                        <a:rPr lang="en-US" dirty="0" err="1"/>
                        <a:t>cancar</a:t>
                      </a:r>
                      <a:r>
                        <a:rPr lang="en-US" baseline="0" dirty="0"/>
                        <a:t>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-Self assessment questionnaire for reporting</a:t>
                      </a:r>
                    </a:p>
                    <a:p>
                      <a:r>
                        <a:rPr lang="en-US" dirty="0"/>
                        <a:t>Perception,</a:t>
                      </a:r>
                    </a:p>
                    <a:p>
                      <a:r>
                        <a:rPr lang="en-US" dirty="0"/>
                        <a:t>Team work, value, Ethics and communication</a:t>
                      </a:r>
                    </a:p>
                    <a:p>
                      <a:r>
                        <a:rPr lang="en-US" dirty="0"/>
                        <a:t>-ICCAS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 participation 30%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Group Delivery 40%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ICCAS 30%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38117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34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4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44076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43744046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10516353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432922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784800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6830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of Core Competency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IPE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Rubric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47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 4</a:t>
                      </a:r>
                    </a:p>
                    <a:p>
                      <a:r>
                        <a:rPr lang="en-US" dirty="0"/>
                        <a:t>(Performing)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IPE Competencies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-Simulation Case Based Learning for Collaborative Care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- Clinical encounter of IPE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</a:t>
                      </a:r>
                      <a:r>
                        <a:rPr lang="en-US" dirty="0" err="1"/>
                        <a:t>Facilitators’s</a:t>
                      </a:r>
                      <a:r>
                        <a:rPr lang="en-US" dirty="0"/>
                        <a:t> observation assessment of core competencies using ICCAS 360 degree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-ICCAS individual contribution 30%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360 degree feedback 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248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Assessment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developing the assessment plan, the assessment (types, </a:t>
            </a:r>
            <a:r>
              <a:rPr lang="en-US" dirty="0" err="1"/>
              <a:t>methods,tools</a:t>
            </a:r>
            <a:r>
              <a:rPr lang="en-US" dirty="0"/>
              <a:t>) should be serving as a link between the mission, goals and educational outcomes.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01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IPE Assessment Methods</a:t>
            </a:r>
            <a:br>
              <a:rPr lang="en-US" dirty="0"/>
            </a:br>
            <a:r>
              <a:rPr lang="en-US" dirty="0" smtClean="0"/>
              <a:t>&amp; Program </a:t>
            </a:r>
            <a:r>
              <a:rPr lang="en-US" dirty="0"/>
              <a:t>Assessment Planning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    2.9.2020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600" dirty="0" smtClean="0">
                <a:solidFill>
                  <a:srgbClr val="00B0F0"/>
                </a:solidFill>
              </a:rPr>
              <a:t>Rector Prof. Khin Maung Lwin (UMM)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Involvement of all partners, if possible stakeholders, of the IPE program and most importantly the student representatives is recommended so as to construct the assessment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Case based Learning on </a:t>
            </a:r>
            <a:r>
              <a:rPr lang="en-US" dirty="0" err="1"/>
              <a:t>Senarios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Topic: Initial Assessment of Covid-19 suspect patient</a:t>
            </a:r>
          </a:p>
          <a:p>
            <a:r>
              <a:rPr lang="en-US" dirty="0" err="1"/>
              <a:t>Covid</a:t>
            </a:r>
            <a:r>
              <a:rPr lang="en-US" dirty="0"/>
              <a:t> Medical Team</a:t>
            </a:r>
          </a:p>
          <a:p>
            <a:pPr marL="0" indent="0">
              <a:buNone/>
            </a:pPr>
            <a:r>
              <a:rPr lang="en-US" dirty="0"/>
              <a:t>    -Members: House officers, AS, Post graduate medical students, Trained nurses and staff nurses.</a:t>
            </a:r>
          </a:p>
          <a:p>
            <a:pPr marL="0" indent="0">
              <a:buNone/>
            </a:pPr>
            <a:r>
              <a:rPr lang="en-US" dirty="0"/>
              <a:t>    - Assessors: Consultant physician and </a:t>
            </a:r>
          </a:p>
          <a:p>
            <a:pPr marL="0" indent="0">
              <a:buNone/>
            </a:pPr>
            <a:r>
              <a:rPr lang="en-US" dirty="0"/>
              <a:t>        Ward sister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60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Methodology: Role playing</a:t>
            </a:r>
          </a:p>
          <a:p>
            <a:pPr marL="0" indent="0">
              <a:buNone/>
            </a:pPr>
            <a:r>
              <a:rPr lang="en-US" dirty="0"/>
              <a:t>  - Role of Doctor</a:t>
            </a:r>
          </a:p>
          <a:p>
            <a:pPr marL="0" indent="0">
              <a:buNone/>
            </a:pPr>
            <a:r>
              <a:rPr lang="en-US" dirty="0"/>
              <a:t>  - Role of Nurses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Method</a:t>
            </a:r>
            <a:br>
              <a:rPr lang="en-US" dirty="0"/>
            </a:br>
            <a:r>
              <a:rPr lang="en-US" dirty="0"/>
              <a:t>(Scoring Sheet for Doctor)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509789"/>
              </p:ext>
            </p:extLst>
          </p:nvPr>
        </p:nvGraphicFramePr>
        <p:xfrm>
          <a:off x="457200" y="1600200"/>
          <a:ext cx="8229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808677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5600967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425903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37641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Done,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Done, not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7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Recognize and</a:t>
                      </a:r>
                      <a:r>
                        <a:rPr lang="en-US" baseline="0" dirty="0"/>
                        <a:t> Categorize patients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/>
                        <a:t>2.  Wear PPE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None/>
                      </a:pPr>
                      <a:r>
                        <a:rPr lang="en-US" baseline="0" dirty="0"/>
                        <a:t>3.  Give required medical treatment to the patients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None/>
                      </a:pPr>
                      <a:r>
                        <a:rPr lang="en-US" baseline="0" dirty="0"/>
                        <a:t>4. Give accurate instructions the nurses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None/>
                      </a:pPr>
                      <a:r>
                        <a:rPr lang="en-US" baseline="0" dirty="0"/>
                        <a:t>5. Establish good communication &amp; psychological support to 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7247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Scoring Mark Sheet for Nurse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354567"/>
              </p:ext>
            </p:extLst>
          </p:nvPr>
        </p:nvGraphicFramePr>
        <p:xfrm>
          <a:off x="457200" y="1413034"/>
          <a:ext cx="82296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1131554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890843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6107405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53240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Done,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Done, Not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44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Recognize and</a:t>
                      </a:r>
                      <a:r>
                        <a:rPr lang="en-US" baseline="0" dirty="0"/>
                        <a:t> Categorize patients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73783"/>
                  </a:ext>
                </a:extLst>
              </a:tr>
              <a:tr h="349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</a:t>
                      </a:r>
                      <a:r>
                        <a:rPr lang="en-US" baseline="0" dirty="0"/>
                        <a:t>   Wear PPE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795601"/>
                  </a:ext>
                </a:extLst>
              </a:tr>
              <a:tr h="1157446">
                <a:tc>
                  <a:txBody>
                    <a:bodyPr/>
                    <a:lstStyle/>
                    <a:p>
                      <a:r>
                        <a:rPr lang="en-US" dirty="0"/>
                        <a:t>3.Explain fully about the isolation procedure to the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  <a:p>
                      <a:r>
                        <a:rPr lang="en-US" dirty="0"/>
                        <a:t>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224336"/>
                  </a:ext>
                </a:extLst>
              </a:tr>
              <a:tr h="187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</a:t>
                      </a:r>
                      <a:r>
                        <a:rPr lang="en-US" baseline="0" dirty="0"/>
                        <a:t>Establish good communication &amp; psychological support to patient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5. Inform to the doctor about the 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2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aseline="0" dirty="0"/>
                        <a:t>              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          1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         </a:t>
                      </a:r>
                      <a:r>
                        <a:rPr lang="en-US" baseline="0" dirty="0"/>
                        <a:t>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      0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677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8239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2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(Draft) of </a:t>
            </a:r>
            <a:r>
              <a:rPr lang="en-US" dirty="0" err="1"/>
              <a:t>Interprofessional</a:t>
            </a:r>
            <a:r>
              <a:rPr lang="en-US" dirty="0"/>
              <a:t> Education (IPE) and </a:t>
            </a:r>
            <a:r>
              <a:rPr lang="en-US" dirty="0" err="1"/>
              <a:t>Interprofessional</a:t>
            </a:r>
            <a:r>
              <a:rPr lang="en-US" dirty="0"/>
              <a:t> Collaborative Practice (IPCP) for Health Professional in Myanmar</a:t>
            </a:r>
          </a:p>
          <a:p>
            <a:r>
              <a:rPr lang="en-US" dirty="0"/>
              <a:t> </a:t>
            </a:r>
            <a:r>
              <a:rPr lang="en-US" dirty="0" err="1"/>
              <a:t>Wanicha</a:t>
            </a:r>
            <a:r>
              <a:rPr lang="en-US" dirty="0"/>
              <a:t> </a:t>
            </a:r>
            <a:r>
              <a:rPr lang="en-US" dirty="0" err="1"/>
              <a:t>Chuenkongkaew</a:t>
            </a:r>
            <a:r>
              <a:rPr lang="en-US" dirty="0"/>
              <a:t>, </a:t>
            </a:r>
            <a:r>
              <a:rPr lang="en-US" dirty="0" err="1"/>
              <a:t>Dusita</a:t>
            </a:r>
            <a:r>
              <a:rPr lang="en-US" dirty="0"/>
              <a:t> </a:t>
            </a:r>
            <a:r>
              <a:rPr lang="en-US" dirty="0" err="1"/>
              <a:t>Kawanchid</a:t>
            </a:r>
            <a:r>
              <a:rPr lang="en-US" dirty="0"/>
              <a:t>, </a:t>
            </a:r>
            <a:r>
              <a:rPr lang="en-US" dirty="0" err="1"/>
              <a:t>Assima</a:t>
            </a:r>
            <a:r>
              <a:rPr lang="en-US" dirty="0"/>
              <a:t> </a:t>
            </a:r>
            <a:r>
              <a:rPr lang="en-US" dirty="0" err="1"/>
              <a:t>Madosod</a:t>
            </a:r>
            <a:r>
              <a:rPr lang="en-US" dirty="0"/>
              <a:t> et al.(2018) </a:t>
            </a:r>
            <a:r>
              <a:rPr lang="en-US" dirty="0" err="1"/>
              <a:t>Interprofessional</a:t>
            </a:r>
            <a:r>
              <a:rPr lang="en-US" dirty="0"/>
              <a:t> Education. English First Edition, Thai Health Promotion Foundation, 10-18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</a:t>
            </a:r>
            <a:br>
              <a:rPr lang="en-US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68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3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education occurs when students from two or more professions learn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about, from and with each 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enable effective collaboration and improve health outcomes"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World Health Organization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2.9.2020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 dirty="0" smtClean="0">
                <a:solidFill>
                  <a:srgbClr val="00B0F0"/>
                </a:solidFill>
              </a:rPr>
              <a:t>Rector Prof. Khin Maung Lwin (UMM)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914400"/>
            <a:ext cx="7848600" cy="44196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IPE Core Competencies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Ethics and Shared Values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.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Roles and Responsibilities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Teamwork and Leadership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Communication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2.9.2020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0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Different</a:t>
            </a:r>
            <a:r>
              <a:rPr lang="en-US" b="1" dirty="0"/>
              <a:t> IPE Assessment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Individual Participation(</a:t>
            </a:r>
            <a:r>
              <a:rPr lang="en-US" dirty="0" err="1"/>
              <a:t>Quizzes,MCQ</a:t>
            </a:r>
            <a:r>
              <a:rPr lang="en-US" dirty="0"/>
              <a:t>, </a:t>
            </a:r>
            <a:r>
              <a:rPr lang="en-US" dirty="0" err="1"/>
              <a:t>MSQ,Written,Spoken</a:t>
            </a:r>
            <a:r>
              <a:rPr lang="en-US" dirty="0"/>
              <a:t>)</a:t>
            </a:r>
          </a:p>
          <a:p>
            <a:r>
              <a:rPr lang="en-US" dirty="0"/>
              <a:t>Group Participation(Checklist, Group Poster development &amp; presentation)</a:t>
            </a:r>
          </a:p>
          <a:p>
            <a:r>
              <a:rPr lang="en-US" dirty="0"/>
              <a:t>Self Assessment Reporting </a:t>
            </a:r>
          </a:p>
          <a:p>
            <a:r>
              <a:rPr lang="en-US" dirty="0"/>
              <a:t>ICCAS(</a:t>
            </a:r>
            <a:r>
              <a:rPr lang="en-US" dirty="0" err="1"/>
              <a:t>Interprofessional</a:t>
            </a:r>
            <a:r>
              <a:rPr lang="en-US" dirty="0"/>
              <a:t> Collaborative Competency Attainment Survey)</a:t>
            </a:r>
          </a:p>
          <a:p>
            <a:r>
              <a:rPr lang="en-US" dirty="0" err="1"/>
              <a:t>Facilitators’s</a:t>
            </a:r>
            <a:r>
              <a:rPr lang="en-US" dirty="0"/>
              <a:t> Observation Assessment of Core Competencies using ICCAS 360 degree feedback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7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Year 1(Foundation Year)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Competency Domains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Ethics and Shared Values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Roles and Responsibilities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Teamwork and Leadership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Communication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0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/>
              <a:t>Exchanges-based learning </a:t>
            </a:r>
          </a:p>
          <a:p>
            <a:r>
              <a:rPr lang="en-US" sz="3500" dirty="0"/>
              <a:t>e.g. </a:t>
            </a:r>
            <a:r>
              <a:rPr lang="en-US" sz="3500" dirty="0" err="1"/>
              <a:t>debate,game</a:t>
            </a:r>
            <a:r>
              <a:rPr lang="en-US" sz="3500" dirty="0"/>
              <a:t>, case study, scenario case study, narrative- based learning.</a:t>
            </a:r>
          </a:p>
          <a:p>
            <a:r>
              <a:rPr lang="en-US" sz="3500" dirty="0"/>
              <a:t> Action-based learning e.g. problem-based learning.</a:t>
            </a:r>
          </a:p>
          <a:p>
            <a:r>
              <a:rPr lang="en-US" sz="3500" dirty="0"/>
              <a:t>Practice-based learning e.g. sending students to different fields of specialty.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113F0-094F-47BC-B768-5A306BFFFFAE}"/>
              </a:ext>
            </a:extLst>
          </p:cNvPr>
          <p:cNvSpPr txBox="1"/>
          <p:nvPr/>
        </p:nvSpPr>
        <p:spPr>
          <a:xfrm>
            <a:off x="457200" y="751171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Teaching &amp; Learning Methodology</a:t>
            </a:r>
          </a:p>
        </p:txBody>
      </p:sp>
    </p:spTree>
    <p:extLst>
      <p:ext uri="{BB962C8B-B14F-4D97-AF65-F5344CB8AC3E}">
        <p14:creationId xmlns:p14="http://schemas.microsoft.com/office/powerpoint/2010/main" val="2941616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/>
              <a:t>Simulation-based learning e.g. role</a:t>
            </a:r>
            <a:r>
              <a:rPr lang="en-US" sz="3500" b="1" dirty="0"/>
              <a:t>  </a:t>
            </a:r>
            <a:r>
              <a:rPr lang="en-US" sz="3500" dirty="0"/>
              <a:t>play    </a:t>
            </a:r>
          </a:p>
          <a:p>
            <a:pPr marL="0" indent="0">
              <a:buNone/>
            </a:pPr>
            <a:r>
              <a:rPr lang="en-US" sz="3500" dirty="0"/>
              <a:t>                          (practitioner,  patient)</a:t>
            </a:r>
          </a:p>
          <a:p>
            <a:r>
              <a:rPr lang="en-US" sz="3500" dirty="0"/>
              <a:t>Observation-based learning e.g. observing professionals of other fields, ward-based learning.    </a:t>
            </a:r>
          </a:p>
          <a:p>
            <a:r>
              <a:rPr lang="en-US" sz="3500" dirty="0"/>
              <a:t>E-based learning e.g. distance  learning, TV conference.</a:t>
            </a:r>
          </a:p>
          <a:p>
            <a:r>
              <a:rPr lang="en-US" sz="3500" dirty="0"/>
              <a:t>Receiving Learning</a:t>
            </a:r>
          </a:p>
          <a:p>
            <a:pPr marL="0" indent="0">
              <a:buNone/>
            </a:pPr>
            <a:r>
              <a:rPr lang="en-US" sz="35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9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Learner ‘ reactions e.g. enjoying, rating the experience</a:t>
            </a:r>
          </a:p>
          <a:p>
            <a:r>
              <a:rPr lang="en-US" dirty="0"/>
              <a:t>Modification of learners’ attitudes/perceptions </a:t>
            </a:r>
            <a:r>
              <a:rPr lang="en-US" dirty="0" err="1"/>
              <a:t>e.g.mATHCTS</a:t>
            </a:r>
            <a:r>
              <a:rPr lang="en-US" dirty="0"/>
              <a:t> (modified attitudes Toward Health  Care Teams Scale) and RIPLS(Readiness of Health Care Students for </a:t>
            </a:r>
            <a:r>
              <a:rPr lang="en-US" dirty="0" err="1"/>
              <a:t>Interprofessional</a:t>
            </a:r>
            <a:r>
              <a:rPr lang="en-US" dirty="0"/>
              <a:t> Learning  Scale).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2.9.2020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Rector Prof. Khin Maung Lwin (UMM)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FCA0-BC1E-44E9-8354-18E91E03FC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1348</Words>
  <Application>Microsoft Office PowerPoint</Application>
  <PresentationFormat>On-screen Show (4:3)</PresentationFormat>
  <Paragraphs>377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INTER-PROFESSIONAL EDUCATION </vt:lpstr>
      <vt:lpstr>Different IPE Assessment Methods &amp; Program Assessment Planning </vt:lpstr>
      <vt:lpstr>IPE</vt:lpstr>
      <vt:lpstr>PowerPoint Presentation</vt:lpstr>
      <vt:lpstr>Different IPE Assessment Methods</vt:lpstr>
      <vt:lpstr>Year 1(Foundation Year)</vt:lpstr>
      <vt:lpstr>PowerPoint Presentation</vt:lpstr>
      <vt:lpstr>PowerPoint Presentation</vt:lpstr>
      <vt:lpstr>Assessment</vt:lpstr>
      <vt:lpstr>PowerPoint Presentation</vt:lpstr>
      <vt:lpstr>PowerPoint Presentation</vt:lpstr>
      <vt:lpstr>Example of Integrated Assessment Map for Core Competencies for Four Years(IPE,Draft)</vt:lpstr>
      <vt:lpstr>Example of Integrated Assessment Map for Core Competencies for Four Years(IPE,Draft)</vt:lpstr>
      <vt:lpstr>Example of Integrated Assessment Map for Core Competencies for Four Years(IPE,Draft)</vt:lpstr>
      <vt:lpstr>Example of Integrated Assessment Map for Core Competencies for Four Years(IPE,Draft)</vt:lpstr>
      <vt:lpstr>Year 2</vt:lpstr>
      <vt:lpstr>Year 3</vt:lpstr>
      <vt:lpstr>Year 4</vt:lpstr>
      <vt:lpstr>Program Assessment Planning</vt:lpstr>
      <vt:lpstr>PowerPoint Presentation</vt:lpstr>
      <vt:lpstr>Example of Case based Learning on Senarios</vt:lpstr>
      <vt:lpstr>PowerPoint Presentation</vt:lpstr>
      <vt:lpstr>Assessment Method (Scoring Sheet for Doctor)</vt:lpstr>
      <vt:lpstr>Scoring Mark Sheet for Nurse</vt:lpstr>
      <vt:lpstr>References</vt:lpstr>
      <vt:lpstr>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INTER-PROFESSIONAL EDUCATION</dc:title>
  <dc:creator>USER</dc:creator>
  <cp:lastModifiedBy>Dr. Thin Thin Toe</cp:lastModifiedBy>
  <cp:revision>106</cp:revision>
  <dcterms:created xsi:type="dcterms:W3CDTF">2019-03-14T17:44:20Z</dcterms:created>
  <dcterms:modified xsi:type="dcterms:W3CDTF">2020-08-31T08:51:47Z</dcterms:modified>
</cp:coreProperties>
</file>